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76" r:id="rId4"/>
    <p:sldId id="277" r:id="rId5"/>
    <p:sldId id="265" r:id="rId6"/>
    <p:sldId id="278" r:id="rId7"/>
    <p:sldId id="279" r:id="rId8"/>
    <p:sldId id="280" r:id="rId9"/>
    <p:sldId id="266" r:id="rId10"/>
    <p:sldId id="281" r:id="rId11"/>
    <p:sldId id="282" r:id="rId12"/>
    <p:sldId id="283" r:id="rId13"/>
    <p:sldId id="272" r:id="rId14"/>
    <p:sldId id="258" r:id="rId15"/>
    <p:sldId id="273" r:id="rId16"/>
    <p:sldId id="259" r:id="rId17"/>
    <p:sldId id="268" r:id="rId18"/>
    <p:sldId id="269" r:id="rId19"/>
    <p:sldId id="274" r:id="rId20"/>
    <p:sldId id="260" r:id="rId21"/>
    <p:sldId id="261" r:id="rId22"/>
    <p:sldId id="262" r:id="rId23"/>
    <p:sldId id="271" r:id="rId24"/>
    <p:sldId id="27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B9C864-C495-4230-B8CD-D7E996F3161E}" type="datetimeFigureOut">
              <a:rPr lang="en-US" smtClean="0"/>
              <a:pPr/>
              <a:t>2/14/2013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79C193-CA97-47E3-BB23-2C1C584C74A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Show participants an example of the 3 tiers of words. Tier 2 words are the words that are called academic vocabulary.  </a:t>
            </a:r>
          </a:p>
        </p:txBody>
      </p:sp>
      <p:sp>
        <p:nvSpPr>
          <p:cNvPr id="35843"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t>Content contained is licensed under a Creative Commons Attribution-ShareAlike 3.0 Unported License</a:t>
            </a:r>
          </a:p>
        </p:txBody>
      </p:sp>
      <p:sp>
        <p:nvSpPr>
          <p:cNvPr id="35844"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7D36BEB-3ED1-4BBD-9DF3-8EE95AD0D3D9}" type="slidenum">
              <a:rPr lang="en-US" smtClean="0"/>
              <a:pPr/>
              <a:t>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Have participants read through the bullet points that explain why academic words are important.</a:t>
            </a:r>
          </a:p>
        </p:txBody>
      </p:sp>
      <p:sp>
        <p:nvSpPr>
          <p:cNvPr id="37891"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t>Content contained is licensed under a Creative Commons Attribution-ShareAlike 3.0 Unported License</a:t>
            </a:r>
          </a:p>
        </p:txBody>
      </p:sp>
      <p:sp>
        <p:nvSpPr>
          <p:cNvPr id="3789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9AB1E4-9A95-4F45-802D-BC1B1A03465E}" type="slidenum">
              <a:rPr lang="en-US" smtClean="0"/>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EAC5DB0-A6E2-4972-8BAF-019450F5F887}" type="slidenum">
              <a:rPr lang="en-US" smtClean="0"/>
              <a:pPr/>
              <a:t>6</a:t>
            </a:fld>
            <a:endParaRPr lang="en-US" smtClean="0"/>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Ask participants what word in the sentence is explicitly taught by most teachers?  Many participants may say “ukulele”.  While this “Tier 3” word can be quickly defined, the academic word that needs explicit instruction is “avoided”.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750D051-116B-4BFD-8FE5-DA205921AD04}" type="slidenum">
              <a:rPr lang="en-US" smtClean="0"/>
              <a:pPr/>
              <a:t>7</a:t>
            </a:fld>
            <a:endParaRPr lang="en-US" smtClean="0"/>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Discuss with participants the reason why “avoided” should be explicitly taught.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0DD06D1-2D97-4822-BEF2-19D8FA586FCA}" type="slidenum">
              <a:rPr lang="en-US" smtClean="0"/>
              <a:pPr/>
              <a:t>8</a:t>
            </a:fld>
            <a:endParaRPr lang="en-US" smtClean="0"/>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r>
              <a:rPr lang="en-US" smtClean="0"/>
              <a:t>This slide provides educators with a possible strategy that teachers can use to determine Tier 2 words.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Marzano, Beck, and Chall all agree that it is reasonable to teach approximately 5-10 words per week.  </a:t>
            </a:r>
          </a:p>
        </p:txBody>
      </p:sp>
      <p:sp>
        <p:nvSpPr>
          <p:cNvPr id="62467" name="Footer Placeholder 3"/>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r>
              <a:rPr lang="en-US" smtClean="0"/>
              <a:t>Content contained is licensed under a Creative Commons Attribution-ShareAlike 3.0 Unported License</a:t>
            </a:r>
          </a:p>
        </p:txBody>
      </p:sp>
      <p:sp>
        <p:nvSpPr>
          <p:cNvPr id="62468"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98A823-4674-4E2D-88DA-BBFD694F038B}" type="slidenum">
              <a:rPr lang="en-US" smtClean="0"/>
              <a:pPr/>
              <a:t>10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0583BCE-AC60-4FD8-9928-463FC7D47C00}" type="datetimeFigureOut">
              <a:rPr lang="en-US" smtClean="0"/>
              <a:pPr/>
              <a:t>2/14/2013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6097F64-2348-440E-813D-C8106B13B0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583BCE-AC60-4FD8-9928-463FC7D47C00}" type="datetimeFigureOut">
              <a:rPr lang="en-US" smtClean="0"/>
              <a:pPr/>
              <a:t>2/14/2013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583BCE-AC60-4FD8-9928-463FC7D47C00}" type="datetimeFigureOut">
              <a:rPr lang="en-US" smtClean="0"/>
              <a:pPr/>
              <a:t>2/14/2013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583BCE-AC60-4FD8-9928-463FC7D47C00}" type="datetimeFigureOut">
              <a:rPr lang="en-US" smtClean="0"/>
              <a:pPr/>
              <a:t>2/14/2013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0583BCE-AC60-4FD8-9928-463FC7D47C00}" type="datetimeFigureOut">
              <a:rPr lang="en-US" smtClean="0"/>
              <a:pPr/>
              <a:t>2/14/2013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097F64-2348-440E-813D-C8106B13B09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583BCE-AC60-4FD8-9928-463FC7D47C00}" type="datetimeFigureOut">
              <a:rPr lang="en-US" smtClean="0"/>
              <a:pPr/>
              <a:t>2/14/2013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0583BCE-AC60-4FD8-9928-463FC7D47C00}" type="datetimeFigureOut">
              <a:rPr lang="en-US" smtClean="0"/>
              <a:pPr/>
              <a:t>2/14/2013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583BCE-AC60-4FD8-9928-463FC7D47C00}" type="datetimeFigureOut">
              <a:rPr lang="en-US" smtClean="0"/>
              <a:pPr/>
              <a:t>2/14/2013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583BCE-AC60-4FD8-9928-463FC7D47C00}" type="datetimeFigureOut">
              <a:rPr lang="en-US" smtClean="0"/>
              <a:pPr/>
              <a:t>2/14/2013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0583BCE-AC60-4FD8-9928-463FC7D47C00}" type="datetimeFigureOut">
              <a:rPr lang="en-US" smtClean="0"/>
              <a:pPr/>
              <a:t>2/14/2013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097F64-2348-440E-813D-C8106B13B09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0583BCE-AC60-4FD8-9928-463FC7D47C00}" type="datetimeFigureOut">
              <a:rPr lang="en-US" smtClean="0"/>
              <a:pPr/>
              <a:t>2/14/2013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6097F64-2348-440E-813D-C8106B13B097}"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0583BCE-AC60-4FD8-9928-463FC7D47C00}" type="datetimeFigureOut">
              <a:rPr lang="en-US" smtClean="0"/>
              <a:pPr/>
              <a:t>2/14/2013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097F64-2348-440E-813D-C8106B13B097}"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avalon.law.yale.edu/19th_century/gettyb.asp" TargetMode="External"/><Relationship Id="rId2" Type="http://schemas.openxmlformats.org/officeDocument/2006/relationships/hyperlink" Target="http://www.wordle.net/creat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cholastic.com/browse/article.jsp?id=3757754" TargetMode="External"/><Relationship Id="rId2" Type="http://schemas.openxmlformats.org/officeDocument/2006/relationships/hyperlink" Target="http://wordsift.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taggalaxy.d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d97cooltools.blogspot.com/2011/07/wordstash-is-online-vocabulary-building.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youtube.com/watch?v=8Pmk1xLv8w0" TargetMode="External"/><Relationship Id="rId2" Type="http://schemas.openxmlformats.org/officeDocument/2006/relationships/hyperlink" Target="http://www.sesamestreet.org/play#media/video_82f54b85-b421-4311-969b-56c693b38fa2"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freerice.co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spellingcity.com/math-vocabulary.html" TargetMode="External"/><Relationship Id="rId2" Type="http://schemas.openxmlformats.org/officeDocument/2006/relationships/hyperlink" Target="http://www.burke.k12.nc.us/curriculum/elementary/Pages/Common-Core-Resources.aspx" TargetMode="External"/><Relationship Id="rId1" Type="http://schemas.openxmlformats.org/officeDocument/2006/relationships/slideLayout" Target="../slideLayouts/slideLayout2.xml"/><Relationship Id="rId6" Type="http://schemas.openxmlformats.org/officeDocument/2006/relationships/hyperlink" Target="http://www.wordia.com/" TargetMode="External"/><Relationship Id="rId5" Type="http://schemas.openxmlformats.org/officeDocument/2006/relationships/hyperlink" Target="http://www.spellingcity.com/view-spelling-list.html?listId=5601730" TargetMode="External"/><Relationship Id="rId4" Type="http://schemas.openxmlformats.org/officeDocument/2006/relationships/hyperlink" Target="http://www.vocabulary.co.il/"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Voracious Vocabulary Instruction</a:t>
            </a:r>
            <a:endParaRPr lang="en-US" dirty="0"/>
          </a:p>
        </p:txBody>
      </p:sp>
      <p:sp>
        <p:nvSpPr>
          <p:cNvPr id="3" name="Subtitle 2"/>
          <p:cNvSpPr>
            <a:spLocks noGrp="1"/>
          </p:cNvSpPr>
          <p:nvPr>
            <p:ph type="subTitle" idx="1"/>
          </p:nvPr>
        </p:nvSpPr>
        <p:spPr>
          <a:xfrm>
            <a:off x="533400" y="3228536"/>
            <a:ext cx="7854696" cy="2943664"/>
          </a:xfrm>
        </p:spPr>
        <p:txBody>
          <a:bodyPr>
            <a:normAutofit/>
          </a:bodyPr>
          <a:lstStyle/>
          <a:p>
            <a:endParaRPr lang="en-US" dirty="0" smtClean="0"/>
          </a:p>
          <a:p>
            <a:r>
              <a:rPr lang="en-US" dirty="0" smtClean="0"/>
              <a:t>Teaching General Academic and Content-Specific Vocabulary Across the </a:t>
            </a:r>
            <a:r>
              <a:rPr lang="en-US" dirty="0" smtClean="0"/>
              <a:t>Disciplines</a:t>
            </a:r>
          </a:p>
          <a:p>
            <a:endParaRPr lang="en-US" dirty="0" smtClean="0"/>
          </a:p>
          <a:p>
            <a:endParaRPr lang="en-US" dirty="0" smtClean="0"/>
          </a:p>
          <a:p>
            <a:r>
              <a:rPr lang="en-US" i="1" dirty="0" smtClean="0"/>
              <a:t>Presented by Laura Heflin</a:t>
            </a:r>
            <a:endParaRPr 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p:txBody>
          <a:bodyPr/>
          <a:lstStyle/>
          <a:p>
            <a:r>
              <a:rPr lang="en-US" smtClean="0">
                <a:solidFill>
                  <a:srgbClr val="FF0000"/>
                </a:solidFill>
              </a:rPr>
              <a:t>How Many Words?</a:t>
            </a:r>
            <a:endParaRPr lang="en-US" smtClean="0"/>
          </a:p>
        </p:txBody>
      </p:sp>
      <p:sp>
        <p:nvSpPr>
          <p:cNvPr id="3" name="Content Placeholder 2"/>
          <p:cNvSpPr>
            <a:spLocks noGrp="1"/>
          </p:cNvSpPr>
          <p:nvPr>
            <p:ph sz="quarter" idx="1"/>
          </p:nvPr>
        </p:nvSpPr>
        <p:spPr/>
        <p:txBody>
          <a:bodyPr>
            <a:normAutofit/>
          </a:bodyPr>
          <a:lstStyle/>
          <a:p>
            <a:pPr marL="365760" indent="-256032">
              <a:defRPr/>
            </a:pPr>
            <a:r>
              <a:rPr lang="en-US" dirty="0"/>
              <a:t>In school settings, students can be explicitly taught a deep understanding of about 300 words each year.</a:t>
            </a:r>
          </a:p>
          <a:p>
            <a:pPr marL="365760" indent="-256032">
              <a:defRPr/>
            </a:pPr>
            <a:r>
              <a:rPr lang="en-US" dirty="0"/>
              <a:t>Divided by the range of content students need to know (e.g., math, science, history, literature), of these 300–350 words, roughly 60 words can be taught within one subject area each year</a:t>
            </a:r>
            <a:r>
              <a:rPr lang="en-US" i="1" dirty="0"/>
              <a:t>. </a:t>
            </a:r>
          </a:p>
          <a:p>
            <a:pPr marL="365760" indent="-256032">
              <a:defRPr/>
            </a:pPr>
            <a:r>
              <a:rPr lang="en-US" dirty="0"/>
              <a:t>It is reasonable to teach thoroughly about eight to ten words per week</a:t>
            </a:r>
            <a:r>
              <a:rPr lang="en-US" dirty="0" smtClean="0"/>
              <a:t>.   </a:t>
            </a:r>
            <a:r>
              <a:rPr lang="en-US" sz="2200" dirty="0" smtClean="0"/>
              <a:t>(</a:t>
            </a:r>
            <a:r>
              <a:rPr lang="en-US" sz="2200" dirty="0" err="1" smtClean="0"/>
              <a:t>Chall</a:t>
            </a:r>
            <a:r>
              <a:rPr lang="en-US" sz="2200" dirty="0" smtClean="0"/>
              <a:t>, 1996)</a:t>
            </a:r>
            <a:endParaRPr lang="en-US" dirty="0"/>
          </a:p>
          <a:p>
            <a:pPr>
              <a:buFont typeface="Arial" charset="0"/>
              <a:buNone/>
              <a:defRPr/>
            </a:pPr>
            <a:endParaRPr lang="en-US" dirty="0"/>
          </a:p>
        </p:txBody>
      </p:sp>
      <p:sp>
        <p:nvSpPr>
          <p:cNvPr id="4" name="Rectangle 3"/>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a:xfrm>
            <a:off x="457200" y="274638"/>
            <a:ext cx="7467600" cy="1401762"/>
          </a:xfrm>
        </p:spPr>
        <p:txBody>
          <a:bodyPr/>
          <a:lstStyle/>
          <a:p>
            <a:r>
              <a:rPr lang="en-US" b="1" smtClean="0"/>
              <a:t>Implications for Instruction</a:t>
            </a:r>
          </a:p>
        </p:txBody>
      </p:sp>
      <p:sp>
        <p:nvSpPr>
          <p:cNvPr id="63490" name="Content Placeholder 2"/>
          <p:cNvSpPr>
            <a:spLocks noGrp="1"/>
          </p:cNvSpPr>
          <p:nvPr>
            <p:ph sz="quarter" idx="1"/>
          </p:nvPr>
        </p:nvSpPr>
        <p:spPr>
          <a:xfrm>
            <a:off x="457200" y="1219200"/>
            <a:ext cx="7467600" cy="5029200"/>
          </a:xfrm>
        </p:spPr>
        <p:txBody>
          <a:bodyPr/>
          <a:lstStyle/>
          <a:p>
            <a:pPr>
              <a:buFont typeface="Arial" charset="0"/>
              <a:buNone/>
            </a:pPr>
            <a:endParaRPr lang="en-US" dirty="0" smtClean="0"/>
          </a:p>
          <a:p>
            <a:r>
              <a:rPr lang="en-US" dirty="0" smtClean="0"/>
              <a:t>Teach fewer words.</a:t>
            </a:r>
          </a:p>
          <a:p>
            <a:r>
              <a:rPr lang="en-US" dirty="0" smtClean="0"/>
              <a:t>Focus on important Tier 2 (high utility, cross-domain words) to </a:t>
            </a:r>
            <a:r>
              <a:rPr lang="en-US" i="1" dirty="0" smtClean="0"/>
              <a:t>know &amp; remember.</a:t>
            </a:r>
          </a:p>
          <a:p>
            <a:r>
              <a:rPr lang="en-US" dirty="0" smtClean="0"/>
              <a:t>Simply </a:t>
            </a:r>
            <a:r>
              <a:rPr lang="en-US" b="1" dirty="0" smtClean="0"/>
              <a:t>provide</a:t>
            </a:r>
            <a:r>
              <a:rPr lang="en-US" dirty="0" smtClean="0"/>
              <a:t> Tier 3 (domain-specific, technical) words with a definition.</a:t>
            </a:r>
          </a:p>
        </p:txBody>
      </p:sp>
      <p:sp>
        <p:nvSpPr>
          <p:cNvPr id="4" name="Rectangle 3"/>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3490">
                                            <p:txEl>
                                              <p:pRg st="1" end="1"/>
                                            </p:txEl>
                                          </p:spTgt>
                                        </p:tgtEl>
                                        <p:attrNameLst>
                                          <p:attrName>style.visibility</p:attrName>
                                        </p:attrNameLst>
                                      </p:cBhvr>
                                      <p:to>
                                        <p:strVal val="visible"/>
                                      </p:to>
                                    </p:set>
                                    <p:anim calcmode="lin" valueType="num">
                                      <p:cBhvr additive="base">
                                        <p:cTn id="7" dur="500" fill="hold"/>
                                        <p:tgtEl>
                                          <p:spTgt spid="6349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4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3490">
                                            <p:txEl>
                                              <p:pRg st="2" end="2"/>
                                            </p:txEl>
                                          </p:spTgt>
                                        </p:tgtEl>
                                        <p:attrNameLst>
                                          <p:attrName>style.visibility</p:attrName>
                                        </p:attrNameLst>
                                      </p:cBhvr>
                                      <p:to>
                                        <p:strVal val="visible"/>
                                      </p:to>
                                    </p:set>
                                    <p:anim calcmode="lin" valueType="num">
                                      <p:cBhvr additive="base">
                                        <p:cTn id="13" dur="500" fill="hold"/>
                                        <p:tgtEl>
                                          <p:spTgt spid="6349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4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3490">
                                            <p:txEl>
                                              <p:pRg st="3" end="3"/>
                                            </p:txEl>
                                          </p:spTgt>
                                        </p:tgtEl>
                                        <p:attrNameLst>
                                          <p:attrName>style.visibility</p:attrName>
                                        </p:attrNameLst>
                                      </p:cBhvr>
                                      <p:to>
                                        <p:strVal val="visible"/>
                                      </p:to>
                                    </p:set>
                                    <p:anim calcmode="lin" valueType="num">
                                      <p:cBhvr additive="base">
                                        <p:cTn id="19" dur="500" fill="hold"/>
                                        <p:tgtEl>
                                          <p:spTgt spid="63490">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49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dirty="0" smtClean="0"/>
              <a:t>Vocabulary Resources</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Wordle</a:t>
            </a:r>
            <a:endParaRPr lang="en-US" dirty="0"/>
          </a:p>
        </p:txBody>
      </p:sp>
      <p:sp>
        <p:nvSpPr>
          <p:cNvPr id="3" name="Content Placeholder 2"/>
          <p:cNvSpPr>
            <a:spLocks noGrp="1"/>
          </p:cNvSpPr>
          <p:nvPr>
            <p:ph idx="1"/>
          </p:nvPr>
        </p:nvSpPr>
        <p:spPr/>
        <p:txBody>
          <a:bodyPr/>
          <a:lstStyle/>
          <a:p>
            <a:r>
              <a:rPr lang="en-US" dirty="0" smtClean="0"/>
              <a:t>Creates a word cloud to indentify key vocabulary in a digital text</a:t>
            </a:r>
            <a:endParaRPr lang="en-US" b="1" dirty="0" smtClean="0"/>
          </a:p>
          <a:p>
            <a:pPr>
              <a:buNone/>
            </a:pPr>
            <a:endParaRPr lang="en-US" dirty="0" smtClean="0">
              <a:hlinkClick r:id="rId2"/>
            </a:endParaRPr>
          </a:p>
          <a:p>
            <a:r>
              <a:rPr lang="en-US" dirty="0" smtClean="0">
                <a:hlinkClick r:id="rId2"/>
              </a:rPr>
              <a:t>http://www.wordle.net/create</a:t>
            </a:r>
            <a:r>
              <a:rPr lang="en-US" dirty="0" smtClean="0"/>
              <a:t> </a:t>
            </a:r>
          </a:p>
          <a:p>
            <a:r>
              <a:rPr lang="en-US" dirty="0" smtClean="0"/>
              <a:t>Gettysburg Address </a:t>
            </a:r>
            <a:r>
              <a:rPr lang="en-US" dirty="0" smtClean="0">
                <a:hlinkClick r:id="rId3"/>
              </a:rPr>
              <a:t>http://avalon.law.yale.edu/19th_century/gettyb.asp</a:t>
            </a:r>
            <a:r>
              <a:rPr lang="en-US" dirty="0" smtClean="0"/>
              <a:t> </a:t>
            </a:r>
          </a:p>
          <a:p>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Wordsift</a:t>
            </a:r>
            <a:endParaRPr lang="en-US" dirty="0"/>
          </a:p>
        </p:txBody>
      </p:sp>
      <p:sp>
        <p:nvSpPr>
          <p:cNvPr id="3" name="Content Placeholder 2"/>
          <p:cNvSpPr>
            <a:spLocks noGrp="1"/>
          </p:cNvSpPr>
          <p:nvPr>
            <p:ph idx="1"/>
          </p:nvPr>
        </p:nvSpPr>
        <p:spPr/>
        <p:txBody>
          <a:bodyPr>
            <a:normAutofit fontScale="92500"/>
          </a:bodyPr>
          <a:lstStyle/>
          <a:p>
            <a:r>
              <a:rPr lang="en-US" dirty="0" smtClean="0"/>
              <a:t>Great pre-reading activity for digital or inputted text</a:t>
            </a:r>
          </a:p>
          <a:p>
            <a:r>
              <a:rPr lang="en-US" dirty="0" smtClean="0"/>
              <a:t>Sorts words in text according to difficulty</a:t>
            </a:r>
          </a:p>
          <a:p>
            <a:r>
              <a:rPr lang="en-US" dirty="0" smtClean="0"/>
              <a:t>Identifies academic words and most-represented words</a:t>
            </a:r>
          </a:p>
          <a:p>
            <a:r>
              <a:rPr lang="en-US" dirty="0" smtClean="0"/>
              <a:t>Shows a collected of related images, a word map, and lists sentences from the text that present the word in different contexts</a:t>
            </a:r>
          </a:p>
          <a:p>
            <a:endParaRPr lang="en-US" dirty="0" smtClean="0"/>
          </a:p>
          <a:p>
            <a:r>
              <a:rPr lang="en-US" dirty="0" smtClean="0">
                <a:hlinkClick r:id="rId2"/>
              </a:rPr>
              <a:t>http://wordsift.com/</a:t>
            </a:r>
            <a:endParaRPr lang="en-US" dirty="0" smtClean="0"/>
          </a:p>
          <a:p>
            <a:endParaRPr lang="en-US" dirty="0" smtClean="0">
              <a:hlinkClick r:id="rId3"/>
            </a:endParaRPr>
          </a:p>
          <a:p>
            <a:r>
              <a:rPr lang="en-US" dirty="0" smtClean="0">
                <a:hlinkClick r:id="rId3"/>
              </a:rPr>
              <a:t>http://www.scholastic.com/browse/article.jsp?id=3757754</a:t>
            </a: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Tag Galaxy</a:t>
            </a:r>
            <a:br>
              <a:rPr lang="en-US" dirty="0" smtClean="0"/>
            </a:br>
            <a:endParaRPr lang="en-US" dirty="0"/>
          </a:p>
        </p:txBody>
      </p:sp>
      <p:sp>
        <p:nvSpPr>
          <p:cNvPr id="3" name="Content Placeholder 2"/>
          <p:cNvSpPr>
            <a:spLocks noGrp="1"/>
          </p:cNvSpPr>
          <p:nvPr>
            <p:ph idx="1"/>
          </p:nvPr>
        </p:nvSpPr>
        <p:spPr/>
        <p:txBody>
          <a:bodyPr/>
          <a:lstStyle/>
          <a:p>
            <a:r>
              <a:rPr lang="en-US" dirty="0" smtClean="0"/>
              <a:t>Creates a 3-D orbiting galaxy of words and their associations. You click on a word/globe to populate images of that word from Flicker</a:t>
            </a:r>
          </a:p>
          <a:p>
            <a:endParaRPr lang="en-US" dirty="0" smtClean="0">
              <a:hlinkClick r:id="rId2"/>
            </a:endParaRPr>
          </a:p>
          <a:p>
            <a:r>
              <a:rPr lang="en-US" dirty="0" smtClean="0">
                <a:hlinkClick r:id="rId2"/>
              </a:rPr>
              <a:t>http://taggalaxy.de/</a:t>
            </a:r>
            <a:r>
              <a:rPr lang="en-US" dirty="0" smtClean="0"/>
              <a:t> </a:t>
            </a:r>
          </a:p>
          <a:p>
            <a:r>
              <a:rPr lang="en-US" dirty="0" err="1" smtClean="0"/>
              <a:t>Eg</a:t>
            </a:r>
            <a:r>
              <a:rPr lang="en-US" dirty="0" smtClean="0"/>
              <a:t>. Type “fossil”</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Glossary</a:t>
            </a:r>
            <a:endParaRPr lang="en-US" dirty="0"/>
          </a:p>
        </p:txBody>
      </p:sp>
      <p:sp>
        <p:nvSpPr>
          <p:cNvPr id="3" name="Content Placeholder 2"/>
          <p:cNvSpPr>
            <a:spLocks noGrp="1"/>
          </p:cNvSpPr>
          <p:nvPr>
            <p:ph idx="1"/>
          </p:nvPr>
        </p:nvSpPr>
        <p:spPr/>
        <p:txBody>
          <a:bodyPr/>
          <a:lstStyle/>
          <a:p>
            <a:r>
              <a:rPr lang="en-US" dirty="0" err="1" smtClean="0"/>
              <a:t>Frayer</a:t>
            </a:r>
            <a:r>
              <a:rPr lang="en-US" dirty="0" smtClean="0"/>
              <a:t> Model</a:t>
            </a:r>
          </a:p>
          <a:p>
            <a:r>
              <a:rPr lang="en-US" dirty="0" smtClean="0"/>
              <a:t>Definition, use in a sentence, explanation of importance, drawing, synonym, antonym, part of speech</a:t>
            </a:r>
          </a:p>
          <a:p>
            <a:r>
              <a:rPr lang="en-US" dirty="0" smtClean="0"/>
              <a:t>Teacher can provide for unit/academic vocabulary</a:t>
            </a:r>
          </a:p>
          <a:p>
            <a:r>
              <a:rPr lang="en-US" dirty="0" smtClean="0"/>
              <a:t>Students can create to deepen understanding of spelling words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Teacher Provided Glossary Entry</a:t>
            </a:r>
            <a:endParaRPr lang="en-US" dirty="0"/>
          </a:p>
        </p:txBody>
      </p:sp>
      <p:pic>
        <p:nvPicPr>
          <p:cNvPr id="1026" name="Picture 2"/>
          <p:cNvPicPr>
            <a:picLocks noChangeAspect="1" noChangeArrowheads="1"/>
          </p:cNvPicPr>
          <p:nvPr/>
        </p:nvPicPr>
        <p:blipFill>
          <a:blip r:embed="rId2" cstate="print"/>
          <a:srcRect l="12225" t="9375" r="13982" b="9375"/>
          <a:stretch>
            <a:fillRect/>
          </a:stretch>
        </p:blipFill>
        <p:spPr bwMode="auto">
          <a:xfrm>
            <a:off x="838200" y="2057400"/>
            <a:ext cx="7467600" cy="4622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Created Glossary Entry</a:t>
            </a:r>
            <a:endParaRPr lang="en-US" dirty="0"/>
          </a:p>
        </p:txBody>
      </p:sp>
      <p:pic>
        <p:nvPicPr>
          <p:cNvPr id="1026" name="Picture 2"/>
          <p:cNvPicPr>
            <a:picLocks noGrp="1" noChangeAspect="1" noChangeArrowheads="1"/>
          </p:cNvPicPr>
          <p:nvPr>
            <p:ph idx="1"/>
          </p:nvPr>
        </p:nvPicPr>
        <p:blipFill>
          <a:blip r:embed="rId2" cstate="print"/>
          <a:srcRect l="28135" t="5617" r="9003" b="1919"/>
          <a:stretch>
            <a:fillRect/>
          </a:stretch>
        </p:blipFill>
        <p:spPr bwMode="auto">
          <a:xfrm>
            <a:off x="2026227" y="1905000"/>
            <a:ext cx="4145973"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Flashcardstash</a:t>
            </a:r>
            <a:endParaRPr lang="en-US" dirty="0"/>
          </a:p>
        </p:txBody>
      </p:sp>
      <p:sp>
        <p:nvSpPr>
          <p:cNvPr id="3" name="Content Placeholder 2"/>
          <p:cNvSpPr>
            <a:spLocks noGrp="1"/>
          </p:cNvSpPr>
          <p:nvPr>
            <p:ph idx="1"/>
          </p:nvPr>
        </p:nvSpPr>
        <p:spPr/>
        <p:txBody>
          <a:bodyPr>
            <a:normAutofit lnSpcReduction="10000"/>
          </a:bodyPr>
          <a:lstStyle/>
          <a:p>
            <a:r>
              <a:rPr lang="en-US" dirty="0" smtClean="0"/>
              <a:t>Dictionary based website </a:t>
            </a:r>
          </a:p>
          <a:p>
            <a:r>
              <a:rPr lang="en-US" dirty="0" smtClean="0"/>
              <a:t>Sign up for a free account to create and store word lists to support written text</a:t>
            </a:r>
          </a:p>
          <a:p>
            <a:r>
              <a:rPr lang="en-US" dirty="0" smtClean="0"/>
              <a:t>Can access definitions, example sentences from context , and pictures to support the word</a:t>
            </a:r>
          </a:p>
          <a:p>
            <a:r>
              <a:rPr lang="en-US" dirty="0" smtClean="0"/>
              <a:t>Create a set of digital flash cards to practice the words with no-nonsense games and quizzes.</a:t>
            </a:r>
          </a:p>
          <a:p>
            <a:endParaRPr lang="en-US" dirty="0" smtClean="0"/>
          </a:p>
          <a:p>
            <a:r>
              <a:rPr lang="en-US" dirty="0" smtClean="0">
                <a:hlinkClick r:id="rId2"/>
              </a:rPr>
              <a:t>http://d97cooltools.blogspot.com/2011/07/wordstash-is-online-vocabulary-building.html</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Vocabulary</a:t>
            </a:r>
            <a:endParaRPr lang="en-US" dirty="0"/>
          </a:p>
        </p:txBody>
      </p:sp>
      <p:sp>
        <p:nvSpPr>
          <p:cNvPr id="3" name="Content Placeholder 2"/>
          <p:cNvSpPr>
            <a:spLocks noGrp="1"/>
          </p:cNvSpPr>
          <p:nvPr>
            <p:ph idx="1"/>
          </p:nvPr>
        </p:nvSpPr>
        <p:spPr/>
        <p:txBody>
          <a:bodyPr>
            <a:normAutofit/>
          </a:bodyPr>
          <a:lstStyle/>
          <a:p>
            <a:r>
              <a:rPr lang="en-US" dirty="0" smtClean="0"/>
              <a:t>Contributes to comprehension, fluency, and achievement.</a:t>
            </a:r>
          </a:p>
          <a:p>
            <a:pPr lvl="1"/>
            <a:r>
              <a:rPr lang="en-US" dirty="0" smtClean="0"/>
              <a:t>Research shows high correlation between vocabulary knowledge and reading comprehension</a:t>
            </a:r>
          </a:p>
          <a:p>
            <a:r>
              <a:rPr lang="en-US" dirty="0" smtClean="0"/>
              <a:t>Academic language is difficult to learn as it is not used in everyday language, but it is necessary for accessing academic content</a:t>
            </a:r>
          </a:p>
          <a:p>
            <a:r>
              <a:rPr lang="en-US" dirty="0" smtClean="0"/>
              <a:t>Important to dual-code words in memory with print and nonlinguistic forms (visual and sensory)</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Use video (</a:t>
            </a:r>
            <a:r>
              <a:rPr lang="en-US" dirty="0" err="1" smtClean="0"/>
              <a:t>eg</a:t>
            </a:r>
            <a:r>
              <a:rPr lang="en-US" dirty="0" smtClean="0"/>
              <a:t>. Flip Camera) to define word, use it in context, explain its importance, and provide oral practice activities</a:t>
            </a:r>
          </a:p>
          <a:p>
            <a:r>
              <a:rPr lang="en-US" dirty="0" smtClean="0"/>
              <a:t>Teacher can create to introduce or reinforce vocabulary</a:t>
            </a:r>
          </a:p>
          <a:p>
            <a:r>
              <a:rPr lang="en-US" dirty="0" smtClean="0"/>
              <a:t>Students can create to take ownership of their learning and access higher-level thinking skills</a:t>
            </a:r>
          </a:p>
          <a:p>
            <a:r>
              <a:rPr lang="en-US" dirty="0" smtClean="0"/>
              <a:t>Can be published online to extend learning beyond the classroom</a:t>
            </a:r>
          </a:p>
          <a:p>
            <a:r>
              <a:rPr lang="en-US" dirty="0" smtClean="0"/>
              <a:t>Research shows students who had access to podcasts were more motivated to learn vocabulary and indicated that podcasts helped them learn new vocabulary</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Podcast Examples</a:t>
            </a:r>
            <a:endParaRPr lang="en-US" dirty="0"/>
          </a:p>
        </p:txBody>
      </p:sp>
      <p:sp>
        <p:nvSpPr>
          <p:cNvPr id="3" name="Content Placeholder 2"/>
          <p:cNvSpPr>
            <a:spLocks noGrp="1"/>
          </p:cNvSpPr>
          <p:nvPr>
            <p:ph idx="1"/>
          </p:nvPr>
        </p:nvSpPr>
        <p:spPr/>
        <p:txBody>
          <a:bodyPr>
            <a:normAutofit/>
          </a:bodyPr>
          <a:lstStyle/>
          <a:p>
            <a:r>
              <a:rPr lang="en-US" dirty="0" smtClean="0"/>
              <a:t>General Vocabulary Podcast – unanimous- LL Cool J </a:t>
            </a:r>
            <a:r>
              <a:rPr lang="en-US" dirty="0" smtClean="0">
                <a:hlinkClick r:id="rId2"/>
              </a:rPr>
              <a:t>http://www.sesamestreet.org/play#media/video_82f54b85-b421-4311-969b-56c693b38fa2</a:t>
            </a:r>
            <a:r>
              <a:rPr lang="en-US" dirty="0" smtClean="0"/>
              <a:t> </a:t>
            </a:r>
          </a:p>
          <a:p>
            <a:r>
              <a:rPr lang="en-US" dirty="0" smtClean="0"/>
              <a:t>Math Podcast </a:t>
            </a:r>
            <a:r>
              <a:rPr lang="en-US" dirty="0" smtClean="0">
                <a:hlinkClick r:id="rId3"/>
              </a:rPr>
              <a:t>http://www.youtube.com/watch?v=8Pmk1xLv8w0</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Rice</a:t>
            </a:r>
            <a:endParaRPr lang="en-US" dirty="0"/>
          </a:p>
        </p:txBody>
      </p:sp>
      <p:sp>
        <p:nvSpPr>
          <p:cNvPr id="3" name="Content Placeholder 2"/>
          <p:cNvSpPr>
            <a:spLocks noGrp="1"/>
          </p:cNvSpPr>
          <p:nvPr>
            <p:ph idx="1"/>
          </p:nvPr>
        </p:nvSpPr>
        <p:spPr/>
        <p:txBody>
          <a:bodyPr/>
          <a:lstStyle/>
          <a:p>
            <a:r>
              <a:rPr lang="en-US" dirty="0" smtClean="0"/>
              <a:t>Provides a word with 4 synonym choices</a:t>
            </a:r>
          </a:p>
          <a:p>
            <a:r>
              <a:rPr lang="en-US" dirty="0" smtClean="0"/>
              <a:t>Adjusts difficulty based on your response</a:t>
            </a:r>
          </a:p>
          <a:p>
            <a:r>
              <a:rPr lang="en-US" dirty="0" smtClean="0"/>
              <a:t>Correct answers donate 10 grains of rice to needy countries</a:t>
            </a:r>
          </a:p>
          <a:p>
            <a:endParaRPr lang="en-US" dirty="0" smtClean="0"/>
          </a:p>
          <a:p>
            <a:r>
              <a:rPr lang="en-US" dirty="0" smtClean="0">
                <a:hlinkClick r:id="rId2"/>
              </a:rPr>
              <a:t>http://freerice.com/#/english-vocabulary/1426</a:t>
            </a:r>
            <a:r>
              <a:rPr lang="en-US" dirty="0" smtClean="0"/>
              <a:t>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Resources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Common Core Math Vocabulary Cards to Print Out</a:t>
            </a:r>
          </a:p>
          <a:p>
            <a:pPr>
              <a:buNone/>
            </a:pPr>
            <a:r>
              <a:rPr lang="en-US" u="sng" dirty="0" smtClean="0">
                <a:hlinkClick r:id="rId2"/>
              </a:rPr>
              <a:t>	</a:t>
            </a:r>
            <a:r>
              <a:rPr lang="en-US" dirty="0" smtClean="0">
                <a:hlinkClick r:id="rId2"/>
              </a:rPr>
              <a:t>http://www.burke.k12.nc.us/curriculum/elementary/Pages/Common-Core-Resources.aspx</a:t>
            </a:r>
            <a:r>
              <a:rPr lang="en-US" dirty="0" smtClean="0"/>
              <a:t> </a:t>
            </a:r>
          </a:p>
          <a:p>
            <a:r>
              <a:rPr lang="en-US" dirty="0" smtClean="0"/>
              <a:t>Common Core Math Vocabulary Practice by Grade/Standard</a:t>
            </a:r>
          </a:p>
          <a:p>
            <a:pPr>
              <a:buNone/>
            </a:pPr>
            <a:r>
              <a:rPr lang="en-US" dirty="0" smtClean="0">
                <a:hlinkClick r:id="rId3"/>
              </a:rPr>
              <a:t>	http://www.spellingcity.com/math-vocabulary.html</a:t>
            </a:r>
            <a:r>
              <a:rPr lang="en-US" dirty="0" smtClean="0"/>
              <a:t> </a:t>
            </a:r>
          </a:p>
          <a:p>
            <a:r>
              <a:rPr lang="en-US" dirty="0" smtClean="0"/>
              <a:t>English/Language Games</a:t>
            </a:r>
          </a:p>
          <a:p>
            <a:pPr>
              <a:buNone/>
            </a:pPr>
            <a:r>
              <a:rPr lang="en-US" dirty="0" smtClean="0">
                <a:hlinkClick r:id="rId4"/>
              </a:rPr>
              <a:t>	http://www.vocabulary.co.il/</a:t>
            </a:r>
            <a:r>
              <a:rPr lang="en-US" dirty="0" smtClean="0"/>
              <a:t> </a:t>
            </a:r>
          </a:p>
          <a:p>
            <a:r>
              <a:rPr lang="en-US" dirty="0" smtClean="0"/>
              <a:t>Scientific Inquiry</a:t>
            </a:r>
          </a:p>
          <a:p>
            <a:pPr>
              <a:buNone/>
            </a:pPr>
            <a:r>
              <a:rPr lang="en-US" u="sng" dirty="0" smtClean="0">
                <a:hlinkClick r:id="rId5"/>
              </a:rPr>
              <a:t>	http://www.spellingcity.com/view-spelling-list.html?listId=5601730</a:t>
            </a:r>
            <a:r>
              <a:rPr lang="en-US" dirty="0" smtClean="0"/>
              <a:t> </a:t>
            </a:r>
          </a:p>
          <a:p>
            <a:r>
              <a:rPr lang="en-US" dirty="0" err="1" smtClean="0"/>
              <a:t>Wordia</a:t>
            </a:r>
            <a:r>
              <a:rPr lang="en-US" dirty="0" smtClean="0"/>
              <a:t>- videos to make personal connections</a:t>
            </a:r>
          </a:p>
          <a:p>
            <a:pPr>
              <a:buNone/>
            </a:pPr>
            <a:r>
              <a:rPr lang="en-US" dirty="0" smtClean="0">
                <a:hlinkClick r:id="rId6"/>
              </a:rPr>
              <a:t>	http://www.wordia.com/</a:t>
            </a:r>
            <a:r>
              <a:rPr lang="en-US" dirty="0" smtClean="0"/>
              <a: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Your Own Podcast</a:t>
            </a:r>
            <a:endParaRPr lang="en-US" dirty="0"/>
          </a:p>
        </p:txBody>
      </p:sp>
      <p:sp>
        <p:nvSpPr>
          <p:cNvPr id="3" name="Content Placeholder 2"/>
          <p:cNvSpPr>
            <a:spLocks noGrp="1"/>
          </p:cNvSpPr>
          <p:nvPr>
            <p:ph idx="1"/>
          </p:nvPr>
        </p:nvSpPr>
        <p:spPr/>
        <p:txBody>
          <a:bodyPr/>
          <a:lstStyle/>
          <a:p>
            <a:r>
              <a:rPr lang="en-US" dirty="0" smtClean="0"/>
              <a:t>I have vocabulary words and visuals for social studies, science, reading, and math</a:t>
            </a:r>
          </a:p>
          <a:p>
            <a:r>
              <a:rPr lang="en-US" dirty="0" smtClean="0"/>
              <a:t>Define word</a:t>
            </a:r>
          </a:p>
          <a:p>
            <a:r>
              <a:rPr lang="en-US" dirty="0" smtClean="0"/>
              <a:t>Use it in context</a:t>
            </a:r>
          </a:p>
          <a:p>
            <a:r>
              <a:rPr lang="en-US" dirty="0" smtClean="0"/>
              <a:t>Explain its importance or use</a:t>
            </a:r>
          </a:p>
          <a:p>
            <a:r>
              <a:rPr lang="en-US" dirty="0" smtClean="0"/>
              <a:t>Provide oral practice activities</a:t>
            </a:r>
          </a:p>
          <a:p>
            <a:r>
              <a:rPr lang="en-US" dirty="0" smtClean="0"/>
              <a:t>Think about how you could teach a vocabulary word and provide students with a visual to create their own podcast as reinforcement of their learning</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dirty="0" smtClean="0"/>
              <a:t>3 Tiers of Words</a:t>
            </a:r>
          </a:p>
        </p:txBody>
      </p:sp>
      <p:sp>
        <p:nvSpPr>
          <p:cNvPr id="3" name="Content Placeholder 2"/>
          <p:cNvSpPr>
            <a:spLocks noGrp="1"/>
          </p:cNvSpPr>
          <p:nvPr>
            <p:ph sz="quarter" idx="1"/>
          </p:nvPr>
        </p:nvSpPr>
        <p:spPr>
          <a:extLst>
            <a:ext uri="{909E8E84-426E-40DD-AFC4-6F175D3DCCD1}"/>
            <a:ext uri="{91240B29-F687-4F45-9708-019B960494DF}"/>
          </a:extLst>
        </p:spPr>
        <p:txBody>
          <a:bodyPr>
            <a:normAutofit lnSpcReduction="10000"/>
          </a:bodyPr>
          <a:lstStyle/>
          <a:p>
            <a:pPr marL="365760" indent="-256032" fontAlgn="auto">
              <a:spcAft>
                <a:spcPts val="0"/>
              </a:spcAft>
              <a:buFont typeface="Wingdings 3"/>
              <a:buChar char=""/>
              <a:defRPr/>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Tier 3 </a:t>
            </a:r>
            <a:r>
              <a:rPr lang="en-US" dirty="0"/>
              <a:t>– Highly specialized, subject-specific; low occurrences in texts; lacking generalization</a:t>
            </a:r>
          </a:p>
          <a:p>
            <a:pPr marL="621792" lvl="1" fontAlgn="auto">
              <a:spcBef>
                <a:spcPts val="324"/>
              </a:spcBef>
              <a:spcAft>
                <a:spcPts val="0"/>
              </a:spcAft>
              <a:buFont typeface="Verdana"/>
              <a:buChar char="◦"/>
              <a:defRPr/>
            </a:pPr>
            <a:r>
              <a:rPr lang="en-US" dirty="0"/>
              <a:t>E.g.</a:t>
            </a:r>
            <a:r>
              <a:rPr lang="en-US" i="1" dirty="0"/>
              <a:t>, </a:t>
            </a:r>
            <a:r>
              <a:rPr lang="en-US" i="1" dirty="0" smtClean="0"/>
              <a:t>lava, aorta, legislature, circumference</a:t>
            </a:r>
            <a:endParaRPr lang="en-US" i="1" dirty="0"/>
          </a:p>
          <a:p>
            <a:pPr marL="365760" indent="-256032" fontAlgn="auto">
              <a:spcAft>
                <a:spcPts val="0"/>
              </a:spcAft>
              <a:buFont typeface="Wingdings 3"/>
              <a:buChar char=""/>
              <a:defRPr/>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Tier 2 </a:t>
            </a:r>
            <a:r>
              <a:rPr lang="en-US" dirty="0"/>
              <a:t>–Abstract</a:t>
            </a:r>
            <a:r>
              <a:rPr lang="en-US" b="1" dirty="0"/>
              <a:t>, general academic </a:t>
            </a:r>
            <a:r>
              <a:rPr lang="en-US" dirty="0"/>
              <a:t>(across content areas); encountered in written language; high utility across instructional areas</a:t>
            </a:r>
          </a:p>
          <a:p>
            <a:pPr marL="621792" lvl="1" fontAlgn="auto">
              <a:spcBef>
                <a:spcPts val="324"/>
              </a:spcBef>
              <a:spcAft>
                <a:spcPts val="0"/>
              </a:spcAft>
              <a:buFont typeface="Verdana"/>
              <a:buChar char="◦"/>
              <a:defRPr/>
            </a:pPr>
            <a:r>
              <a:rPr lang="en-US" dirty="0"/>
              <a:t>E.g., </a:t>
            </a:r>
            <a:r>
              <a:rPr lang="en-US" i="1" dirty="0" smtClean="0"/>
              <a:t>vary, </a:t>
            </a:r>
            <a:r>
              <a:rPr lang="en-US" i="1" dirty="0"/>
              <a:t>relative, innovation, </a:t>
            </a:r>
            <a:r>
              <a:rPr lang="en-US" i="1" dirty="0" smtClean="0"/>
              <a:t>accumulate, surface, layer</a:t>
            </a:r>
            <a:endParaRPr lang="en-US" i="1" dirty="0"/>
          </a:p>
          <a:p>
            <a:pPr marL="365760" indent="-256032" fontAlgn="auto">
              <a:spcAft>
                <a:spcPts val="0"/>
              </a:spcAft>
              <a:buFont typeface="Wingdings 3"/>
              <a:buChar char=""/>
              <a:defRPr/>
            </a:pPr>
            <a:r>
              <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Tier 1 </a:t>
            </a:r>
            <a:r>
              <a:rPr lang="en-US" dirty="0"/>
              <a:t>– Basic, concrete, encountered in conversation/ oral vocabulary; words most student will know at a particular grade level</a:t>
            </a:r>
          </a:p>
          <a:p>
            <a:pPr marL="621792" lvl="1" fontAlgn="auto">
              <a:spcBef>
                <a:spcPts val="324"/>
              </a:spcBef>
              <a:spcAft>
                <a:spcPts val="0"/>
              </a:spcAft>
              <a:buFont typeface="Verdana"/>
              <a:buChar char="◦"/>
              <a:defRPr/>
            </a:pPr>
            <a:r>
              <a:rPr lang="en-US" dirty="0"/>
              <a:t>E.g., </a:t>
            </a:r>
            <a:r>
              <a:rPr lang="en-US" dirty="0" smtClean="0"/>
              <a:t>clock, baby, </a:t>
            </a:r>
            <a:endParaRPr lang="en-US" dirty="0"/>
          </a:p>
        </p:txBody>
      </p:sp>
      <p:sp>
        <p:nvSpPr>
          <p:cNvPr id="34819" name="Rectangle 3"/>
          <p:cNvSpPr>
            <a:spLocks noChangeArrowheads="1"/>
          </p:cNvSpPr>
          <p:nvPr/>
        </p:nvSpPr>
        <p:spPr bwMode="auto">
          <a:xfrm>
            <a:off x="1371600" y="5943600"/>
            <a:ext cx="7467600" cy="369888"/>
          </a:xfrm>
          <a:prstGeom prst="rect">
            <a:avLst/>
          </a:prstGeom>
          <a:noFill/>
          <a:ln w="9525">
            <a:noFill/>
            <a:miter lim="800000"/>
            <a:headEnd/>
            <a:tailEnd/>
          </a:ln>
        </p:spPr>
        <p:txBody>
          <a:bodyPr>
            <a:spAutoFit/>
          </a:bodyPr>
          <a:lstStyle/>
          <a:p>
            <a:pPr algn="r"/>
            <a:r>
              <a:rPr lang="en-US"/>
              <a:t>    </a:t>
            </a:r>
            <a:r>
              <a:rPr lang="en-US" sz="1600"/>
              <a:t>Common Core State Standards, Appendix A, page 33</a:t>
            </a:r>
            <a:endParaRPr lang="en-US"/>
          </a:p>
        </p:txBody>
      </p:sp>
      <p:sp>
        <p:nvSpPr>
          <p:cNvPr id="5" name="Rectangle 4"/>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solidFill>
                  <a:srgbClr val="FF0000"/>
                </a:solidFill>
              </a:rPr>
              <a:t>Why</a:t>
            </a:r>
            <a:r>
              <a:rPr lang="en-US" dirty="0" smtClean="0"/>
              <a:t> are “academic words” important?</a:t>
            </a:r>
            <a:endParaRPr lang="en-US" dirty="0"/>
          </a:p>
        </p:txBody>
      </p:sp>
      <p:sp>
        <p:nvSpPr>
          <p:cNvPr id="3" name="Content Placeholder 2"/>
          <p:cNvSpPr>
            <a:spLocks noGrp="1"/>
          </p:cNvSpPr>
          <p:nvPr>
            <p:ph sz="quarter" idx="1"/>
          </p:nvPr>
        </p:nvSpPr>
        <p:spPr/>
        <p:txBody>
          <a:bodyPr>
            <a:normAutofit fontScale="92500"/>
          </a:bodyPr>
          <a:lstStyle/>
          <a:p>
            <a:pPr marL="365760" indent="-256032">
              <a:defRPr/>
            </a:pPr>
            <a:r>
              <a:rPr lang="en-US" dirty="0" smtClean="0"/>
              <a:t>They are </a:t>
            </a:r>
            <a:r>
              <a:rPr lang="en-US" dirty="0"/>
              <a:t>critical to understanding academic </a:t>
            </a:r>
            <a:r>
              <a:rPr lang="en-US" dirty="0" smtClean="0"/>
              <a:t>texts.</a:t>
            </a:r>
            <a:endParaRPr lang="en-US" dirty="0"/>
          </a:p>
          <a:p>
            <a:pPr marL="365760" indent="-256032">
              <a:defRPr/>
            </a:pPr>
            <a:r>
              <a:rPr lang="en-US" dirty="0" smtClean="0"/>
              <a:t>They appear </a:t>
            </a:r>
            <a:r>
              <a:rPr lang="en-US" dirty="0"/>
              <a:t>in all sorts of </a:t>
            </a:r>
            <a:r>
              <a:rPr lang="en-US" dirty="0" smtClean="0"/>
              <a:t>texts.</a:t>
            </a:r>
            <a:endParaRPr lang="en-US" dirty="0"/>
          </a:p>
          <a:p>
            <a:pPr marL="365760" indent="-256032">
              <a:defRPr/>
            </a:pPr>
            <a:r>
              <a:rPr lang="en-US" dirty="0" smtClean="0"/>
              <a:t>They require </a:t>
            </a:r>
            <a:r>
              <a:rPr lang="en-US" dirty="0"/>
              <a:t>deliberate effort to learn, unlike Tier 1 </a:t>
            </a:r>
            <a:r>
              <a:rPr lang="en-US" dirty="0" smtClean="0"/>
              <a:t>words.</a:t>
            </a:r>
            <a:endParaRPr lang="en-US" dirty="0"/>
          </a:p>
          <a:p>
            <a:pPr marL="365760" indent="-256032">
              <a:defRPr/>
            </a:pPr>
            <a:r>
              <a:rPr lang="en-US" dirty="0" smtClean="0"/>
              <a:t>They are </a:t>
            </a:r>
            <a:r>
              <a:rPr lang="en-US" dirty="0"/>
              <a:t>far more likely to appear in written texts than in speech.</a:t>
            </a:r>
          </a:p>
          <a:p>
            <a:pPr marL="365760" indent="-256032">
              <a:defRPr/>
            </a:pPr>
            <a:r>
              <a:rPr lang="en-US" dirty="0" smtClean="0"/>
              <a:t>They often </a:t>
            </a:r>
            <a:r>
              <a:rPr lang="en-US" dirty="0"/>
              <a:t>represent subtle or precise ways to say otherwise relatively simple </a:t>
            </a:r>
            <a:r>
              <a:rPr lang="en-US" dirty="0" smtClean="0"/>
              <a:t>things.</a:t>
            </a:r>
            <a:endParaRPr lang="en-US" dirty="0"/>
          </a:p>
          <a:p>
            <a:pPr marL="365760" indent="-256032">
              <a:defRPr/>
            </a:pPr>
            <a:r>
              <a:rPr lang="en-US" dirty="0" smtClean="0"/>
              <a:t>They are </a:t>
            </a:r>
            <a:r>
              <a:rPr lang="en-US" dirty="0"/>
              <a:t>seldom heavily scaffolded by authors or teachers, unlike Tier 3 </a:t>
            </a:r>
            <a:r>
              <a:rPr lang="en-US" dirty="0" smtClean="0"/>
              <a:t>words.</a:t>
            </a:r>
            <a:endParaRPr lang="en-US" dirty="0"/>
          </a:p>
          <a:p>
            <a:pPr>
              <a:buFont typeface="Arial" charset="0"/>
              <a:buNone/>
              <a:defRPr/>
            </a:pPr>
            <a:r>
              <a:rPr lang="en-US" sz="1800" dirty="0" smtClean="0"/>
              <a:t>                                                               Common Core State Standards, Appendix A, page </a:t>
            </a:r>
            <a:endParaRPr lang="en-US" dirty="0"/>
          </a:p>
        </p:txBody>
      </p:sp>
      <p:sp>
        <p:nvSpPr>
          <p:cNvPr id="4" name="Rectangle 3"/>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Words to Teach</a:t>
            </a:r>
            <a:endParaRPr lang="en-US" dirty="0"/>
          </a:p>
        </p:txBody>
      </p:sp>
      <p:sp>
        <p:nvSpPr>
          <p:cNvPr id="3" name="Content Placeholder 2"/>
          <p:cNvSpPr>
            <a:spLocks noGrp="1"/>
          </p:cNvSpPr>
          <p:nvPr>
            <p:ph idx="1"/>
          </p:nvPr>
        </p:nvSpPr>
        <p:spPr/>
        <p:txBody>
          <a:bodyPr>
            <a:normAutofit/>
          </a:bodyPr>
          <a:lstStyle/>
          <a:p>
            <a:r>
              <a:rPr lang="en-US" dirty="0" smtClean="0"/>
              <a:t>Teaching fewer words in depth is more effective than teaching many words at the surface level</a:t>
            </a:r>
          </a:p>
          <a:p>
            <a:r>
              <a:rPr lang="en-US" dirty="0" smtClean="0"/>
              <a:t>Focus should be on words that are key to comprehension and that are frequently used by adults in everyday conversation, reading, and writing</a:t>
            </a:r>
          </a:p>
          <a:p>
            <a:pPr lvl="1"/>
            <a:r>
              <a:rPr lang="en-US" dirty="0" smtClean="0"/>
              <a:t>Curious, gazing, mysterious, stingy, scrumptious, drowsy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b="1" smtClean="0"/>
              <a:t>Choosing words</a:t>
            </a:r>
          </a:p>
        </p:txBody>
      </p:sp>
      <p:sp>
        <p:nvSpPr>
          <p:cNvPr id="38914" name="Rectangle 3"/>
          <p:cNvSpPr>
            <a:spLocks noGrp="1" noChangeArrowheads="1"/>
          </p:cNvSpPr>
          <p:nvPr>
            <p:ph type="body" idx="1"/>
          </p:nvPr>
        </p:nvSpPr>
        <p:spPr/>
        <p:txBody>
          <a:bodyPr/>
          <a:lstStyle/>
          <a:p>
            <a:r>
              <a:rPr lang="en-US" smtClean="0"/>
              <a:t>Jose avoided playing the ukulele.</a:t>
            </a:r>
          </a:p>
          <a:p>
            <a:r>
              <a:rPr lang="en-US" smtClean="0"/>
              <a:t>Which word would you choose to pre-teach?</a:t>
            </a:r>
          </a:p>
          <a:p>
            <a:endParaRPr lang="en-US" smtClean="0"/>
          </a:p>
          <a:p>
            <a:endParaRPr lang="en-US" smtClean="0"/>
          </a:p>
        </p:txBody>
      </p:sp>
      <p:pic>
        <p:nvPicPr>
          <p:cNvPr id="38915" name="Picture 2"/>
          <p:cNvPicPr>
            <a:picLocks noChangeAspect="1" noChangeArrowheads="1"/>
          </p:cNvPicPr>
          <p:nvPr/>
        </p:nvPicPr>
        <p:blipFill>
          <a:blip r:embed="rId3" cstate="print"/>
          <a:srcRect/>
          <a:stretch>
            <a:fillRect/>
          </a:stretch>
        </p:blipFill>
        <p:spPr bwMode="auto">
          <a:xfrm>
            <a:off x="3124200" y="3276600"/>
            <a:ext cx="4029075" cy="2286000"/>
          </a:xfrm>
          <a:prstGeom prst="rect">
            <a:avLst/>
          </a:prstGeom>
          <a:noFill/>
          <a:ln w="9525">
            <a:noFill/>
            <a:miter lim="800000"/>
            <a:headEnd/>
            <a:tailEnd/>
          </a:ln>
        </p:spPr>
      </p:pic>
      <p:sp>
        <p:nvSpPr>
          <p:cNvPr id="38916" name="TextBox 5"/>
          <p:cNvSpPr txBox="1">
            <a:spLocks noChangeArrowheads="1"/>
          </p:cNvSpPr>
          <p:nvPr/>
        </p:nvSpPr>
        <p:spPr bwMode="auto">
          <a:xfrm>
            <a:off x="3733800" y="3810000"/>
            <a:ext cx="2819400" cy="523875"/>
          </a:xfrm>
          <a:prstGeom prst="rect">
            <a:avLst/>
          </a:prstGeom>
          <a:noFill/>
          <a:ln w="9525">
            <a:noFill/>
            <a:miter lim="800000"/>
            <a:headEnd/>
            <a:tailEnd/>
          </a:ln>
        </p:spPr>
        <p:txBody>
          <a:bodyPr>
            <a:spAutoFit/>
          </a:bodyPr>
          <a:lstStyle/>
          <a:p>
            <a:r>
              <a:rPr lang="en-US" sz="2800"/>
              <a:t>   Which word?</a:t>
            </a:r>
          </a:p>
        </p:txBody>
      </p:sp>
      <p:sp>
        <p:nvSpPr>
          <p:cNvPr id="6" name="Rectangle 5"/>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pPr algn="l"/>
            <a:r>
              <a:rPr lang="en-US" sz="3600" b="1" smtClean="0">
                <a:solidFill>
                  <a:srgbClr val="FF0000"/>
                </a:solidFill>
              </a:rPr>
              <a:t>Avoided</a:t>
            </a:r>
          </a:p>
        </p:txBody>
      </p:sp>
      <p:sp>
        <p:nvSpPr>
          <p:cNvPr id="40962" name="Rectangle 3"/>
          <p:cNvSpPr>
            <a:spLocks noGrp="1" noChangeArrowheads="1"/>
          </p:cNvSpPr>
          <p:nvPr>
            <p:ph type="body" idx="1"/>
          </p:nvPr>
        </p:nvSpPr>
        <p:spPr>
          <a:xfrm>
            <a:off x="457200" y="1752600"/>
            <a:ext cx="8229600" cy="4495800"/>
          </a:xfrm>
        </p:spPr>
        <p:txBody>
          <a:bodyPr/>
          <a:lstStyle/>
          <a:p>
            <a:pPr>
              <a:lnSpc>
                <a:spcPct val="90000"/>
              </a:lnSpc>
              <a:buFont typeface="Arial" charset="0"/>
              <a:buNone/>
            </a:pPr>
            <a:r>
              <a:rPr lang="en-US" sz="2800" dirty="0" smtClean="0"/>
              <a:t>Why?</a:t>
            </a:r>
          </a:p>
          <a:p>
            <a:pPr>
              <a:lnSpc>
                <a:spcPct val="90000"/>
              </a:lnSpc>
            </a:pPr>
            <a:r>
              <a:rPr lang="en-US" sz="2800" dirty="0" smtClean="0"/>
              <a:t>Verbs are where the action is </a:t>
            </a:r>
          </a:p>
          <a:p>
            <a:pPr lvl="1">
              <a:lnSpc>
                <a:spcPct val="90000"/>
              </a:lnSpc>
            </a:pPr>
            <a:r>
              <a:rPr lang="en-US" sz="2400" dirty="0" smtClean="0"/>
              <a:t>Teach avoid, avoided, avoids</a:t>
            </a:r>
          </a:p>
          <a:p>
            <a:pPr lvl="1">
              <a:lnSpc>
                <a:spcPct val="90000"/>
              </a:lnSpc>
            </a:pPr>
            <a:r>
              <a:rPr lang="en-US" sz="2400" dirty="0" smtClean="0"/>
              <a:t>Likely to see it again in grade-level text</a:t>
            </a:r>
          </a:p>
          <a:p>
            <a:pPr lvl="1">
              <a:lnSpc>
                <a:spcPct val="90000"/>
              </a:lnSpc>
            </a:pPr>
            <a:r>
              <a:rPr lang="en-US" sz="2400" dirty="0" smtClean="0"/>
              <a:t>Likely to see it on assessments</a:t>
            </a:r>
          </a:p>
          <a:p>
            <a:pPr lvl="1">
              <a:lnSpc>
                <a:spcPct val="90000"/>
              </a:lnSpc>
            </a:pPr>
            <a:r>
              <a:rPr lang="en-US" sz="2400" dirty="0" smtClean="0"/>
              <a:t>We are going to start calling these useful words “Tier 2 words”</a:t>
            </a:r>
          </a:p>
          <a:p>
            <a:pPr>
              <a:lnSpc>
                <a:spcPct val="90000"/>
              </a:lnSpc>
            </a:pPr>
            <a:r>
              <a:rPr lang="en-US" sz="2800" dirty="0" smtClean="0"/>
              <a:t>Why not ukulele?</a:t>
            </a:r>
          </a:p>
          <a:p>
            <a:pPr lvl="1">
              <a:lnSpc>
                <a:spcPct val="90000"/>
              </a:lnSpc>
            </a:pPr>
            <a:r>
              <a:rPr lang="en-US" sz="2400" dirty="0" smtClean="0"/>
              <a:t>Rarely seen in print</a:t>
            </a:r>
          </a:p>
          <a:p>
            <a:pPr lvl="1">
              <a:lnSpc>
                <a:spcPct val="90000"/>
              </a:lnSpc>
            </a:pPr>
            <a:r>
              <a:rPr lang="en-US" sz="2400" dirty="0" smtClean="0"/>
              <a:t>Rarely used in stories or conversation or content-area information</a:t>
            </a:r>
          </a:p>
        </p:txBody>
      </p:sp>
      <p:sp>
        <p:nvSpPr>
          <p:cNvPr id="4" name="Rectangle 3"/>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anim calcmode="lin" valueType="num">
                                      <p:cBhvr additive="base">
                                        <p:cTn id="7" dur="500" fill="hold"/>
                                        <p:tgtEl>
                                          <p:spTgt spid="409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09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0962">
                                            <p:txEl>
                                              <p:pRg st="1" end="1"/>
                                            </p:txEl>
                                          </p:spTgt>
                                        </p:tgtEl>
                                        <p:attrNameLst>
                                          <p:attrName>style.visibility</p:attrName>
                                        </p:attrNameLst>
                                      </p:cBhvr>
                                      <p:to>
                                        <p:strVal val="visible"/>
                                      </p:to>
                                    </p:set>
                                    <p:anim calcmode="lin" valueType="num">
                                      <p:cBhvr additive="base">
                                        <p:cTn id="13" dur="500" fill="hold"/>
                                        <p:tgtEl>
                                          <p:spTgt spid="4096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0962">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0962">
                                            <p:txEl>
                                              <p:pRg st="2" end="2"/>
                                            </p:txEl>
                                          </p:spTgt>
                                        </p:tgtEl>
                                        <p:attrNameLst>
                                          <p:attrName>style.visibility</p:attrName>
                                        </p:attrNameLst>
                                      </p:cBhvr>
                                      <p:to>
                                        <p:strVal val="visible"/>
                                      </p:to>
                                    </p:set>
                                    <p:anim calcmode="lin" valueType="num">
                                      <p:cBhvr additive="base">
                                        <p:cTn id="17" dur="500" fill="hold"/>
                                        <p:tgtEl>
                                          <p:spTgt spid="4096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096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0962">
                                            <p:txEl>
                                              <p:pRg st="3" end="3"/>
                                            </p:txEl>
                                          </p:spTgt>
                                        </p:tgtEl>
                                        <p:attrNameLst>
                                          <p:attrName>style.visibility</p:attrName>
                                        </p:attrNameLst>
                                      </p:cBhvr>
                                      <p:to>
                                        <p:strVal val="visible"/>
                                      </p:to>
                                    </p:set>
                                    <p:anim calcmode="lin" valueType="num">
                                      <p:cBhvr additive="base">
                                        <p:cTn id="21" dur="500" fill="hold"/>
                                        <p:tgtEl>
                                          <p:spTgt spid="4096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096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0962">
                                            <p:txEl>
                                              <p:pRg st="4" end="4"/>
                                            </p:txEl>
                                          </p:spTgt>
                                        </p:tgtEl>
                                        <p:attrNameLst>
                                          <p:attrName>style.visibility</p:attrName>
                                        </p:attrNameLst>
                                      </p:cBhvr>
                                      <p:to>
                                        <p:strVal val="visible"/>
                                      </p:to>
                                    </p:set>
                                    <p:anim calcmode="lin" valueType="num">
                                      <p:cBhvr additive="base">
                                        <p:cTn id="25" dur="500" fill="hold"/>
                                        <p:tgtEl>
                                          <p:spTgt spid="4096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6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962">
                                            <p:txEl>
                                              <p:pRg st="5" end="5"/>
                                            </p:txEl>
                                          </p:spTgt>
                                        </p:tgtEl>
                                        <p:attrNameLst>
                                          <p:attrName>style.visibility</p:attrName>
                                        </p:attrNameLst>
                                      </p:cBhvr>
                                      <p:to>
                                        <p:strVal val="visible"/>
                                      </p:to>
                                    </p:set>
                                    <p:anim calcmode="lin" valueType="num">
                                      <p:cBhvr additive="base">
                                        <p:cTn id="29" dur="500" fill="hold"/>
                                        <p:tgtEl>
                                          <p:spTgt spid="4096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096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0962">
                                            <p:txEl>
                                              <p:pRg st="6" end="6"/>
                                            </p:txEl>
                                          </p:spTgt>
                                        </p:tgtEl>
                                        <p:attrNameLst>
                                          <p:attrName>style.visibility</p:attrName>
                                        </p:attrNameLst>
                                      </p:cBhvr>
                                      <p:to>
                                        <p:strVal val="visible"/>
                                      </p:to>
                                    </p:set>
                                    <p:anim calcmode="lin" valueType="num">
                                      <p:cBhvr additive="base">
                                        <p:cTn id="35" dur="500" fill="hold"/>
                                        <p:tgtEl>
                                          <p:spTgt spid="40962">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0962">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0962">
                                            <p:txEl>
                                              <p:pRg st="7" end="7"/>
                                            </p:txEl>
                                          </p:spTgt>
                                        </p:tgtEl>
                                        <p:attrNameLst>
                                          <p:attrName>style.visibility</p:attrName>
                                        </p:attrNameLst>
                                      </p:cBhvr>
                                      <p:to>
                                        <p:strVal val="visible"/>
                                      </p:to>
                                    </p:set>
                                    <p:anim calcmode="lin" valueType="num">
                                      <p:cBhvr additive="base">
                                        <p:cTn id="39" dur="500" fill="hold"/>
                                        <p:tgtEl>
                                          <p:spTgt spid="40962">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0962">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0962">
                                            <p:txEl>
                                              <p:pRg st="8" end="8"/>
                                            </p:txEl>
                                          </p:spTgt>
                                        </p:tgtEl>
                                        <p:attrNameLst>
                                          <p:attrName>style.visibility</p:attrName>
                                        </p:attrNameLst>
                                      </p:cBhvr>
                                      <p:to>
                                        <p:strVal val="visible"/>
                                      </p:to>
                                    </p:set>
                                    <p:anim calcmode="lin" valueType="num">
                                      <p:cBhvr additive="base">
                                        <p:cTn id="43" dur="500" fill="hold"/>
                                        <p:tgtEl>
                                          <p:spTgt spid="40962">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96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4"/>
          <p:cNvSpPr txBox="1">
            <a:spLocks noChangeArrowheads="1"/>
          </p:cNvSpPr>
          <p:nvPr/>
        </p:nvSpPr>
        <p:spPr bwMode="auto">
          <a:xfrm>
            <a:off x="381000" y="304800"/>
            <a:ext cx="8534400" cy="366713"/>
          </a:xfrm>
          <a:prstGeom prst="rect">
            <a:avLst/>
          </a:prstGeom>
          <a:noFill/>
          <a:ln w="9525">
            <a:noFill/>
            <a:miter lim="800000"/>
            <a:headEnd/>
            <a:tailEnd/>
          </a:ln>
        </p:spPr>
        <p:txBody>
          <a:bodyPr>
            <a:spAutoFit/>
          </a:bodyPr>
          <a:lstStyle/>
          <a:p>
            <a:pPr>
              <a:spcBef>
                <a:spcPct val="50000"/>
              </a:spcBef>
            </a:pPr>
            <a:endParaRPr lang="en-US"/>
          </a:p>
        </p:txBody>
      </p:sp>
      <p:sp>
        <p:nvSpPr>
          <p:cNvPr id="43010" name="Text Box 5"/>
          <p:cNvSpPr txBox="1">
            <a:spLocks noChangeArrowheads="1"/>
          </p:cNvSpPr>
          <p:nvPr/>
        </p:nvSpPr>
        <p:spPr bwMode="auto">
          <a:xfrm>
            <a:off x="152400" y="457200"/>
            <a:ext cx="8763000" cy="2508250"/>
          </a:xfrm>
          <a:prstGeom prst="rect">
            <a:avLst/>
          </a:prstGeom>
          <a:noFill/>
          <a:ln w="9525">
            <a:noFill/>
            <a:miter lim="800000"/>
            <a:headEnd/>
            <a:tailEnd/>
          </a:ln>
        </p:spPr>
        <p:txBody>
          <a:bodyPr>
            <a:spAutoFit/>
          </a:bodyPr>
          <a:lstStyle/>
          <a:p>
            <a:pPr algn="ctr">
              <a:spcBef>
                <a:spcPct val="50000"/>
              </a:spcBef>
            </a:pPr>
            <a:r>
              <a:rPr lang="en-US" sz="2000">
                <a:solidFill>
                  <a:srgbClr val="3333FF"/>
                </a:solidFill>
              </a:rPr>
              <a:t>How do I determine that a word is </a:t>
            </a:r>
            <a:r>
              <a:rPr lang="en-US" sz="3600">
                <a:solidFill>
                  <a:srgbClr val="3333FF"/>
                </a:solidFill>
              </a:rPr>
              <a:t>TIER 2</a:t>
            </a:r>
            <a:r>
              <a:rPr lang="en-US" sz="4000">
                <a:solidFill>
                  <a:srgbClr val="3333FF"/>
                </a:solidFill>
              </a:rPr>
              <a:t>?</a:t>
            </a:r>
          </a:p>
          <a:p>
            <a:pPr>
              <a:spcBef>
                <a:spcPct val="50000"/>
              </a:spcBef>
            </a:pPr>
            <a:endParaRPr lang="en-US" sz="2400"/>
          </a:p>
          <a:p>
            <a:pPr>
              <a:spcBef>
                <a:spcPct val="50000"/>
              </a:spcBef>
            </a:pPr>
            <a:endParaRPr lang="en-US"/>
          </a:p>
          <a:p>
            <a:pPr>
              <a:spcBef>
                <a:spcPct val="50000"/>
              </a:spcBef>
            </a:pPr>
            <a:endParaRPr lang="en-US"/>
          </a:p>
          <a:p>
            <a:pPr>
              <a:spcBef>
                <a:spcPct val="50000"/>
              </a:spcBef>
            </a:pPr>
            <a:endParaRPr lang="en-US"/>
          </a:p>
        </p:txBody>
      </p:sp>
      <p:graphicFrame>
        <p:nvGraphicFramePr>
          <p:cNvPr id="43050" name="Group 42"/>
          <p:cNvGraphicFramePr>
            <a:graphicFrameLocks noGrp="1"/>
          </p:cNvGraphicFramePr>
          <p:nvPr/>
        </p:nvGraphicFramePr>
        <p:xfrm>
          <a:off x="533400" y="1143000"/>
          <a:ext cx="8305800" cy="4314190"/>
        </p:xfrm>
        <a:graphic>
          <a:graphicData uri="http://schemas.openxmlformats.org/drawingml/2006/table">
            <a:tbl>
              <a:tblPr/>
              <a:tblGrid>
                <a:gridCol w="1660525"/>
                <a:gridCol w="1662113"/>
                <a:gridCol w="1660525"/>
                <a:gridCol w="1662112"/>
                <a:gridCol w="1660525"/>
              </a:tblGrid>
              <a:tr h="3062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charset="0"/>
                          <a:cs typeface="Arial" charset="0"/>
                        </a:rPr>
                        <a:t>Word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Arial" charset="0"/>
                        </a:rPr>
                        <a:t>Is this a generally useful word?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Arial" charset="0"/>
                        </a:rPr>
                        <a:t>Does the word relate to other words and ideas that students know or have been learning?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Arial" charset="0"/>
                        </a:rPr>
                        <a:t>Is the word useful in helping students understand text?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Arial" charset="0"/>
                          <a:cs typeface="Arial" charset="0"/>
                        </a:rPr>
                        <a:t>If you answer “yes” to all three questions, it is a Tier 2 word.  If not, it is probably a Tier 3 word.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Rectangle 4"/>
          <p:cNvSpPr/>
          <p:nvPr/>
        </p:nvSpPr>
        <p:spPr>
          <a:xfrm>
            <a:off x="0" y="6488668"/>
            <a:ext cx="9144000" cy="369332"/>
          </a:xfrm>
          <a:prstGeom prst="rect">
            <a:avLst/>
          </a:prstGeom>
        </p:spPr>
        <p:txBody>
          <a:bodyPr wrap="square">
            <a:spAutoFit/>
          </a:bodyPr>
          <a:lstStyle/>
          <a:p>
            <a:pPr algn="ctr">
              <a:defRPr/>
            </a:pPr>
            <a:r>
              <a:rPr lang="en-US" dirty="0" smtClean="0"/>
              <a:t>Illinois State Board of Education- English Language Arts Content Specialists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Tier 3 Words?</a:t>
            </a:r>
            <a:endParaRPr lang="en-US" dirty="0"/>
          </a:p>
        </p:txBody>
      </p:sp>
      <p:sp>
        <p:nvSpPr>
          <p:cNvPr id="3" name="Content Placeholder 2"/>
          <p:cNvSpPr>
            <a:spLocks noGrp="1"/>
          </p:cNvSpPr>
          <p:nvPr>
            <p:ph idx="1"/>
          </p:nvPr>
        </p:nvSpPr>
        <p:spPr/>
        <p:txBody>
          <a:bodyPr/>
          <a:lstStyle/>
          <a:p>
            <a:r>
              <a:rPr lang="en-US" dirty="0" smtClean="0"/>
              <a:t>Words that are associated with specific domains or content areas should be taught as they are encountered, usually during content area instruction</a:t>
            </a:r>
          </a:p>
          <a:p>
            <a:pPr lvl="1"/>
            <a:r>
              <a:rPr lang="en-US" dirty="0" smtClean="0"/>
              <a:t>Morpheme, peninsula, similes, nucleus, protons</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1303</TotalTime>
  <Words>1270</Words>
  <Application>Microsoft Office PowerPoint</Application>
  <PresentationFormat>On-screen Show (4:3)</PresentationFormat>
  <Paragraphs>154</Paragraphs>
  <Slides>24</Slides>
  <Notes>6</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Flow</vt:lpstr>
      <vt:lpstr>Voracious Vocabulary Instruction</vt:lpstr>
      <vt:lpstr>Importance of Vocabulary</vt:lpstr>
      <vt:lpstr>3 Tiers of Words</vt:lpstr>
      <vt:lpstr>Why are “academic words” important?</vt:lpstr>
      <vt:lpstr>Selecting Words to Teach</vt:lpstr>
      <vt:lpstr>Choosing words</vt:lpstr>
      <vt:lpstr>Avoided</vt:lpstr>
      <vt:lpstr>Slide 8</vt:lpstr>
      <vt:lpstr>What about Tier 3 Words?</vt:lpstr>
      <vt:lpstr>How Many Words?</vt:lpstr>
      <vt:lpstr>Implications for Instruction</vt:lpstr>
      <vt:lpstr>Vocabulary Resources</vt:lpstr>
      <vt:lpstr>Wordle</vt:lpstr>
      <vt:lpstr>Wordsift</vt:lpstr>
      <vt:lpstr>Tag Galaxy </vt:lpstr>
      <vt:lpstr>Glossary</vt:lpstr>
      <vt:lpstr>Teacher Provided Glossary Entry</vt:lpstr>
      <vt:lpstr>Student Created Glossary Entry</vt:lpstr>
      <vt:lpstr>Flashcardstash</vt:lpstr>
      <vt:lpstr>Podcasts</vt:lpstr>
      <vt:lpstr>Podcast Examples</vt:lpstr>
      <vt:lpstr>Free Rice</vt:lpstr>
      <vt:lpstr>Other Resources</vt:lpstr>
      <vt:lpstr>Create Your Own Podcast</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Voracious Vocabulary</dc:title>
  <dc:creator>Laura</dc:creator>
  <cp:lastModifiedBy>lheflin</cp:lastModifiedBy>
  <cp:revision>76</cp:revision>
  <dcterms:created xsi:type="dcterms:W3CDTF">2013-01-12T22:41:02Z</dcterms:created>
  <dcterms:modified xsi:type="dcterms:W3CDTF">2013-02-14T21:20:18Z</dcterms:modified>
</cp:coreProperties>
</file>